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9"/>
  </p:notesMasterIdLst>
  <p:sldIdLst>
    <p:sldId id="257" r:id="rId2"/>
    <p:sldId id="268" r:id="rId3"/>
    <p:sldId id="461" r:id="rId4"/>
    <p:sldId id="462" r:id="rId5"/>
    <p:sldId id="463" r:id="rId6"/>
    <p:sldId id="466" r:id="rId7"/>
    <p:sldId id="473" r:id="rId8"/>
    <p:sldId id="474" r:id="rId9"/>
    <p:sldId id="468" r:id="rId10"/>
    <p:sldId id="469" r:id="rId11"/>
    <p:sldId id="464" r:id="rId12"/>
    <p:sldId id="471" r:id="rId13"/>
    <p:sldId id="460" r:id="rId14"/>
    <p:sldId id="465" r:id="rId15"/>
    <p:sldId id="472" r:id="rId16"/>
    <p:sldId id="470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0816"/>
  </p:normalViewPr>
  <p:slideViewPr>
    <p:cSldViewPr snapToGrid="0" snapToObjects="1">
      <p:cViewPr varScale="1">
        <p:scale>
          <a:sx n="116" d="100"/>
          <a:sy n="116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F266C-716C-F346-A234-2D7BAE627F3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C854-6183-924E-8159-4CF497993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FC854-6183-924E-8159-4CF497993A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01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3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addition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stuff.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0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addition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stuff.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0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 my own!!!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7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14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59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94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guru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coding,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827E-24EC-014F-888B-134E7ED85D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43B-5198-2D47-9B44-C7B97A803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E6A34-79BE-624F-AF14-F57DBE1B2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8B2A4-4F14-B447-A29B-A71897F0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51C90-77A8-8946-A161-096A2496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70488-EC63-C541-9B29-BD1C0492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3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996C-1363-D44F-A96B-C3C021DA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CF088-EF6C-C74A-99D9-B78172D49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FCAB8-ABD6-6744-9C05-06FF33B1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252C2-3A7D-3A4A-8A8F-A206BE2E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D1C1C-85F4-0540-8A86-1C0BE0D4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6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B6B948-0296-6946-B3C1-E3D6E107D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744D2-3B4F-ED41-8B32-DDFCDC00D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3F48-2040-034D-A4C3-BFE8BFF9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D626-C0D6-034B-B618-428CDAD5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6EFD-679D-9948-8A6C-73779FC7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26F2-3044-7845-B29E-30DFCC78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48C5-224E-3D48-831D-F2FF25BCA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4442-2297-9E41-AD48-8BA841E7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FA01-7146-954C-8CBB-C2874C59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E06F9-C71A-FA45-87D2-9625A4FB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1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FE21-4A60-9A4A-A570-C0C04FC7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6721-9DDB-C949-8320-1E1578E1B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BB44D-2834-8044-96DE-9238D829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ED98E-A6F6-134E-9547-E30F3C81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BD69-57E4-044E-8F74-FD688017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F6D6-115B-1C4A-BA6B-C19C754F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ECB0-75E1-2542-BA40-B7D01000F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8D3E5-DF28-FB4B-ACBF-1EA350D38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F1A42-E3A2-9441-B989-0B75EC96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90259-633E-0F48-973A-BD399DD4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B3DEB-D0DA-BC49-8974-AB600898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588F-12F8-3C4C-81C6-E8481883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513C-FA96-9B47-81AB-9AB229D25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F8850-3EE6-324D-A15D-B4F33B104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E9008-B20B-0A4D-9C7F-235B7D2AA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BEA3F-F136-114A-852D-F0FEDEAD0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77DE1-68BF-EA42-9B24-B221DFCA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647D6-2EE4-9844-A9D4-E120DA1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6717C-50D2-2640-A493-340C60C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8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E778-D799-334C-8F4F-2A8F6EA1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2BC53-DCBD-A24E-AF88-F3E4E096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25DC2-03D7-B046-9ACD-0C9B838C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B99CB-8A8A-B54C-BE39-66DC0FD7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1B17D-B0D4-AB44-AB6A-1237192B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CF094-8448-3249-85E2-9CEC10D8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4CB50-EF09-1F42-8692-CC7F2C6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E9B2-483B-3946-A1B5-41B47481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BE801-A6CD-9C4B-8965-72AC92BA1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0DBAA-A3BB-ED41-B802-1D553DB73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13C7F-379E-C14D-B31E-641BB0DF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D9B21-C09C-A149-A80E-ED6BC23C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5E4E7-666E-8746-99E4-A683E262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0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2E1F-071D-4246-B77B-3C764144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60E2A-E317-A949-86D9-F9EE9F3F5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80BFA-0147-F74D-A5A4-00C0E56B2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52DEB-92FE-B547-8F7F-A2288ADDA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85DBA-E8B3-9345-8736-DD334EAA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37986-D5A6-0A4D-B14C-CCDA1379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CB0C3-F324-874E-9D16-E0B9221C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68F4C-8430-B941-9EAD-759BE3581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DF7A8-5D2A-9B4D-926B-6E32B49FF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D0362-3013-0F4A-9238-9C400C60B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F5C21-BD2F-7649-BF62-0EF7D7F43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8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ater, surfing, outdoor, wave&#10;&#10;Description automatically generated">
            <a:extLst>
              <a:ext uri="{FF2B5EF4-FFF2-40B4-BE49-F238E27FC236}">
                <a16:creationId xmlns:a16="http://schemas.microsoft.com/office/drawing/2014/main" id="{508566B3-1D37-7D40-A52E-A2D98349A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" y="0"/>
            <a:ext cx="1218426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B4E8B-0BBF-584A-8EAE-760D571BB460}"/>
              </a:ext>
            </a:extLst>
          </p:cNvPr>
          <p:cNvSpPr txBox="1"/>
          <p:nvPr/>
        </p:nvSpPr>
        <p:spPr>
          <a:xfrm>
            <a:off x="4676673" y="5566753"/>
            <a:ext cx="4199744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Dr. Shuang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Zhang</a:t>
            </a:r>
          </a:p>
          <a:p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shuang-zhang@tamu.edu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42C6CC-E959-E245-9247-5B6C0BAD0F24}"/>
              </a:ext>
            </a:extLst>
          </p:cNvPr>
          <p:cNvSpPr/>
          <p:nvPr/>
        </p:nvSpPr>
        <p:spPr>
          <a:xfrm>
            <a:off x="2316217" y="547353"/>
            <a:ext cx="7559565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Welcome to Python for Geosciences</a:t>
            </a:r>
          </a:p>
        </p:txBody>
      </p:sp>
      <p:pic>
        <p:nvPicPr>
          <p:cNvPr id="5" name="Picture 2" descr="Texas A&amp;amp;M Aggies - Wikipedia">
            <a:extLst>
              <a:ext uri="{FF2B5EF4-FFF2-40B4-BE49-F238E27FC236}">
                <a16:creationId xmlns:a16="http://schemas.microsoft.com/office/drawing/2014/main" id="{815F2D7D-A195-5742-A975-CFC20D896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8" y="6196913"/>
            <a:ext cx="725214" cy="5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9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Beginning Python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0" y="1228848"/>
            <a:ext cx="11246457" cy="31885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j-lt"/>
              </a:rPr>
              <a:t>Chapters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related to this class: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1"/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1. Instant Hacking: The Basics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2. Lists and Tuples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3. Working with Strings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4. Dictionaries: When Indices Won’t Do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5. Conditionals, Loops, and Some Other Statements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7697F-DD2B-A842-9B36-EBD3A878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18" y="419100"/>
            <a:ext cx="2708408" cy="33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7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Textbook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2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0" y="1228848"/>
            <a:ext cx="6119821" cy="13839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Numerical Python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(not required)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altLang="zh-CN" dirty="0">
                <a:latin typeface="+mj-lt"/>
              </a:rPr>
              <a:t>It's available electronically for free through the TAMU library.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5E73B2-6F7E-8244-BC66-28CD719B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39" y="-3748"/>
            <a:ext cx="4832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2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Beginning Python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0" y="1228848"/>
            <a:ext cx="11246457" cy="31885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j-lt"/>
              </a:rPr>
              <a:t>Chapters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related to this class: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1"/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2.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Vectors, Matrices, and Multidimensional Arrays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4.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Plotting and Visualization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12.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Data Processing and Analysis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altLang="zh-CN" sz="2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E4819-F5E5-7D4D-A239-6987274B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67" y="178612"/>
            <a:ext cx="2596944" cy="36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gn on a wall&#10;&#10;Description automatically generated with medium confidence">
            <a:extLst>
              <a:ext uri="{FF2B5EF4-FFF2-40B4-BE49-F238E27FC236}">
                <a16:creationId xmlns:a16="http://schemas.microsoft.com/office/drawing/2014/main" id="{FCDA6E77-12BA-FA45-96BC-45D14C8D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"/>
            <a:ext cx="12192000" cy="685600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B7FC7C-82D3-0E4A-A52B-65E00062B82B}"/>
              </a:ext>
            </a:extLst>
          </p:cNvPr>
          <p:cNvSpPr txBox="1">
            <a:spLocks noChangeArrowheads="1"/>
          </p:cNvSpPr>
          <p:nvPr/>
        </p:nvSpPr>
        <p:spPr>
          <a:xfrm>
            <a:off x="4618747" y="162697"/>
            <a:ext cx="2954506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>
                <a:solidFill>
                  <a:schemeClr val="bg1"/>
                </a:solidFill>
              </a:rPr>
              <a:t>My</a:t>
            </a:r>
            <a:r>
              <a:rPr lang="zh-CN" altLang="en-US" sz="3200" u="sng" dirty="0">
                <a:solidFill>
                  <a:schemeClr val="bg1"/>
                </a:solidFill>
              </a:rPr>
              <a:t> </a:t>
            </a:r>
            <a:r>
              <a:rPr lang="en-US" altLang="zh-CN" sz="3200" u="sng" dirty="0">
                <a:solidFill>
                  <a:schemeClr val="bg1"/>
                </a:solidFill>
              </a:rPr>
              <a:t>expectations</a:t>
            </a:r>
            <a:endParaRPr lang="en-US" sz="32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7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69231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How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to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contact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me?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640426" y="1916791"/>
            <a:ext cx="7002296" cy="1512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Office Hour: </a:t>
            </a:r>
            <a:r>
              <a:rPr lang="en-US" altLang="zh-CN" dirty="0">
                <a:latin typeface="+mj-lt"/>
              </a:rPr>
              <a:t>MW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</a:t>
            </a:r>
            <a:r>
              <a:rPr lang="en-US" dirty="0">
                <a:latin typeface="+mj-lt"/>
              </a:rPr>
              <a:t>11:00</a:t>
            </a:r>
            <a:r>
              <a:rPr lang="en-US" altLang="zh-CN" dirty="0">
                <a:latin typeface="+mj-lt"/>
              </a:rPr>
              <a:t>am</a:t>
            </a:r>
            <a:r>
              <a:rPr lang="en-US" dirty="0">
                <a:latin typeface="+mj-lt"/>
              </a:rPr>
              <a:t>-12:00</a:t>
            </a:r>
            <a:r>
              <a:rPr lang="en-US" altLang="zh-CN" dirty="0">
                <a:latin typeface="+mj-lt"/>
              </a:rPr>
              <a:t>am)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Location: Eller O&amp;M 611</a:t>
            </a:r>
          </a:p>
          <a:p>
            <a:r>
              <a:rPr lang="en-US" dirty="0">
                <a:latin typeface="+mj-lt"/>
              </a:rPr>
              <a:t>Or just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email: </a:t>
            </a:r>
            <a:r>
              <a:rPr lang="en-US" dirty="0" err="1">
                <a:latin typeface="+mj-lt"/>
              </a:rPr>
              <a:t>shuang-zhang@tamu.edu</a:t>
            </a:r>
            <a:endParaRPr lang="en-US" dirty="0">
              <a:latin typeface="+mj-lt"/>
            </a:endParaRPr>
          </a:p>
        </p:txBody>
      </p:sp>
      <p:pic>
        <p:nvPicPr>
          <p:cNvPr id="4100" name="Picture 4" descr="help sign clip art - Clip Art Library">
            <a:extLst>
              <a:ext uri="{FF2B5EF4-FFF2-40B4-BE49-F238E27FC236}">
                <a16:creationId xmlns:a16="http://schemas.microsoft.com/office/drawing/2014/main" id="{D7B7ADB4-6647-124C-B720-DC6AF0001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86" y="76200"/>
            <a:ext cx="3908854" cy="24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62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62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Beginning Python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0" y="1228848"/>
            <a:ext cx="11246457" cy="3063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j-lt"/>
              </a:rPr>
              <a:t>Chapters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this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book: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1</a:t>
            </a:r>
            <a:r>
              <a:rPr lang="en-US" altLang="zh-CN" sz="2400" dirty="0">
                <a:latin typeface="+mj-lt"/>
              </a:rPr>
              <a:t>.</a:t>
            </a:r>
            <a:r>
              <a:rPr lang="en-US" sz="2400" dirty="0">
                <a:latin typeface="+mj-lt"/>
              </a:rPr>
              <a:t> Introduction to Computing with Python</a:t>
            </a:r>
            <a:r>
              <a:rPr lang="en-US" altLang="zh-CN" sz="2400" dirty="0">
                <a:latin typeface="+mj-lt"/>
              </a:rPr>
              <a:t>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2.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Vectors, Matrices, and Multidimensional Arrays</a:t>
            </a:r>
            <a:r>
              <a:rPr lang="en-US" altLang="zh-CN" sz="2400" dirty="0">
                <a:latin typeface="+mj-lt"/>
              </a:rPr>
              <a:t>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3.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Symbolic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Computing;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4.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Plotting and Visualization;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5.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Equation Solving;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6.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Optimization;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7.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Interpolation;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8.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Integration;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9.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Ordinary Differential Equations;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10.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Sparse Matrices and Graphs;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11.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Partial Differential Equations;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12.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Data Processing and Analysis</a:t>
            </a:r>
            <a:r>
              <a:rPr lang="en-US" altLang="zh-CN" sz="2400" dirty="0">
                <a:latin typeface="+mj-lt"/>
              </a:rPr>
              <a:t>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13.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Statistics;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14.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Statistical Modeling;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15.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Bayesian Statistics;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16.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Signal Processing;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17.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Data Input and Output;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18.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Code Optimization</a:t>
            </a:r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altLang="zh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33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5844A2-F1AF-424F-B702-9326D124F387}"/>
              </a:ext>
            </a:extLst>
          </p:cNvPr>
          <p:cNvGrpSpPr/>
          <p:nvPr/>
        </p:nvGrpSpPr>
        <p:grpSpPr>
          <a:xfrm>
            <a:off x="5333780" y="1228477"/>
            <a:ext cx="4489093" cy="4473384"/>
            <a:chOff x="5351214" y="877248"/>
            <a:chExt cx="4575374" cy="45593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FD2B65-DFF0-BC49-88CE-8BFACC3B1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145" y="1050335"/>
              <a:ext cx="1344861" cy="756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7C5F8A-BA7F-0D48-9B99-54A5A06F5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214" y="877248"/>
              <a:ext cx="4575374" cy="455936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7B4F1-1866-CC46-B617-236FA81ED28D}"/>
              </a:ext>
            </a:extLst>
          </p:cNvPr>
          <p:cNvSpPr/>
          <p:nvPr/>
        </p:nvSpPr>
        <p:spPr>
          <a:xfrm>
            <a:off x="1129908" y="2936648"/>
            <a:ext cx="2284504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Thank you!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4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1CA5C-BC61-448C-9A1E-B80A4C57A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" y="35972"/>
            <a:ext cx="12065232" cy="6786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1D5F5B-CB77-4AC1-968F-2052A373F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38" y="747566"/>
            <a:ext cx="1580945" cy="8894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60596" y="2050260"/>
            <a:ext cx="3145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Global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carbon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cycle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1939" y="2585308"/>
            <a:ext cx="14884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SimHei" panose="02010609060101010101" pitchFamily="49" charset="-122"/>
              </a:rPr>
              <a:t>Research</a:t>
            </a:r>
          </a:p>
          <a:p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SimHei" panose="02010609060101010101" pitchFamily="49" charset="-122"/>
              </a:rPr>
              <a:t>focus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4227" y="210755"/>
            <a:ext cx="113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研究方向</a:t>
            </a:r>
            <a:endParaRPr lang="en-US" altLang="zh-CN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D80DA2-9938-1D45-9D88-72D06F627BEF}"/>
              </a:ext>
            </a:extLst>
          </p:cNvPr>
          <p:cNvSpPr/>
          <p:nvPr/>
        </p:nvSpPr>
        <p:spPr>
          <a:xfrm>
            <a:off x="3763402" y="5010567"/>
            <a:ext cx="2098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Climate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change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BF55C6-A06E-E344-A983-B563ECBF01CE}"/>
              </a:ext>
            </a:extLst>
          </p:cNvPr>
          <p:cNvSpPr/>
          <p:nvPr/>
        </p:nvSpPr>
        <p:spPr>
          <a:xfrm>
            <a:off x="8502277" y="4823336"/>
            <a:ext cx="1945005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Data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science</a:t>
            </a:r>
          </a:p>
          <a:p>
            <a:pPr algn="ctr">
              <a:spcAft>
                <a:spcPts val="500"/>
              </a:spcAft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Numerical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imHei" panose="02010609060101010101" pitchFamily="49" charset="-122"/>
              </a:rPr>
              <a:t>model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07496D9-9DA9-994D-8F05-425C9897397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5" y="76200"/>
            <a:ext cx="240763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About 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AE7D1D-C83B-6A4B-BF8A-FE493DE9477F}"/>
              </a:ext>
            </a:extLst>
          </p:cNvPr>
          <p:cNvSpPr/>
          <p:nvPr/>
        </p:nvSpPr>
        <p:spPr>
          <a:xfrm>
            <a:off x="0" y="6452695"/>
            <a:ext cx="4631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My website: https://</a:t>
            </a:r>
            <a:r>
              <a:rPr lang="en-US" dirty="0" err="1"/>
              <a:t>www.shuang-zhang.space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0479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AB0488C-F60C-489B-A56E-9C8095A32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54" y="-17944"/>
            <a:ext cx="12207753" cy="68662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33088" y="879796"/>
            <a:ext cx="4001895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Undergraduate (Geology)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Peking</a:t>
            </a:r>
            <a:r>
              <a:rPr lang="zh-CN" altLang="en-US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University</a:t>
            </a:r>
            <a:r>
              <a:rPr lang="zh-CN" altLang="en-US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007</a:t>
            </a:r>
            <a:r>
              <a:rPr lang="en-US" altLang="zh-CN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–2011</a:t>
            </a:r>
            <a:r>
              <a:rPr lang="zh-CN" altLang="en-US" dirty="0">
                <a:solidFill>
                  <a:srgbClr val="7F1417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7F1417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3726" y="4773850"/>
            <a:ext cx="5548736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Ph.D. (Geochemistry)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Yale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University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011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–2017)</a:t>
            </a:r>
          </a:p>
        </p:txBody>
      </p:sp>
      <p:sp>
        <p:nvSpPr>
          <p:cNvPr id="9" name="Rectangle 8"/>
          <p:cNvSpPr/>
          <p:nvPr/>
        </p:nvSpPr>
        <p:spPr>
          <a:xfrm>
            <a:off x="7366752" y="879796"/>
            <a:ext cx="3034145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Postdoc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Yale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University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2017–</a:t>
            </a:r>
            <a:r>
              <a:rPr lang="zh-CN" altLang="en-US" dirty="0">
                <a:solidFill>
                  <a:srgbClr val="1B386A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1B386A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07083D0-AF78-234E-B489-D87E74CD4D98}"/>
              </a:ext>
            </a:extLst>
          </p:cNvPr>
          <p:cNvSpPr txBox="1">
            <a:spLocks noChangeArrowheads="1"/>
          </p:cNvSpPr>
          <p:nvPr/>
        </p:nvSpPr>
        <p:spPr>
          <a:xfrm>
            <a:off x="130175" y="76200"/>
            <a:ext cx="240763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56433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9AE6A9-0DCA-A04E-8083-85977CAFB49A}"/>
              </a:ext>
            </a:extLst>
          </p:cNvPr>
          <p:cNvSpPr/>
          <p:nvPr/>
        </p:nvSpPr>
        <p:spPr>
          <a:xfrm>
            <a:off x="472090" y="2383652"/>
            <a:ext cx="60158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After working as a postdoc at Carnegie Institution for Science in DC from 2019 to 2020, I joined Texas A&amp;M University on Jan 01, 2021.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5" y="76200"/>
            <a:ext cx="240763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About me</a:t>
            </a:r>
          </a:p>
        </p:txBody>
      </p:sp>
      <p:pic>
        <p:nvPicPr>
          <p:cNvPr id="1026" name="Picture 2" descr="Texas A&amp;amp;M Aggies College Football - Texas A&amp;amp;M News, Scores, Stats, Rumors &amp;amp;  More - ESPN">
            <a:extLst>
              <a:ext uri="{FF2B5EF4-FFF2-40B4-BE49-F238E27FC236}">
                <a16:creationId xmlns:a16="http://schemas.microsoft.com/office/drawing/2014/main" id="{8BEC36AB-9F80-2D4C-9FCA-39EE4E5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76" y="1529386"/>
            <a:ext cx="3799228" cy="37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55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5" y="76200"/>
            <a:ext cx="240763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About you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2763865" y="1618592"/>
            <a:ext cx="6664270" cy="3576364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Who are you?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are you from?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What’s your major?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do you expect from this class?</a:t>
            </a:r>
          </a:p>
        </p:txBody>
      </p:sp>
      <p:pic>
        <p:nvPicPr>
          <p:cNvPr id="2050" name="Picture 2" descr="Free Introducing Others Cliparts, Download Free Introducing Others Cliparts  png images, Free ClipArts on Clipart Library">
            <a:extLst>
              <a:ext uri="{FF2B5EF4-FFF2-40B4-BE49-F238E27FC236}">
                <a16:creationId xmlns:a16="http://schemas.microsoft.com/office/drawing/2014/main" id="{EA9D8940-3739-A54B-9E02-662AD848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87" y="380591"/>
            <a:ext cx="2971113" cy="256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3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7829603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What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is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covered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in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the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course?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138374" y="961826"/>
            <a:ext cx="4672743" cy="51090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j-lt"/>
              </a:rPr>
              <a:t>Data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manipulation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Basic types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Array and </a:t>
            </a:r>
            <a:r>
              <a:rPr lang="en-US" altLang="zh-CN" dirty="0" err="1">
                <a:latin typeface="+mj-lt"/>
              </a:rPr>
              <a:t>DataFrame</a:t>
            </a:r>
            <a:endParaRPr lang="en-US" altLang="zh-CN" dirty="0">
              <a:latin typeface="+mj-lt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+mj-lt"/>
              </a:rPr>
              <a:t>Data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visualization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Basic plots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Geospatial plots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+mj-lt"/>
              </a:rPr>
              <a:t>Geospatial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analysis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Vector files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+mj-lt"/>
              </a:rPr>
              <a:t>Raster files</a:t>
            </a:r>
          </a:p>
        </p:txBody>
      </p:sp>
      <p:pic>
        <p:nvPicPr>
          <p:cNvPr id="3082" name="Picture 10" descr="Python Logo Clojure JavaScript - 9 png download - 1152*1150 - Free ...">
            <a:extLst>
              <a:ext uri="{FF2B5EF4-FFF2-40B4-BE49-F238E27FC236}">
                <a16:creationId xmlns:a16="http://schemas.microsoft.com/office/drawing/2014/main" id="{C3E4B795-52C8-F447-9521-C16EBD19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1" y="1143024"/>
            <a:ext cx="2015099" cy="20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B6875-7EA5-B649-97D0-CC25CF3C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1" y="3580992"/>
            <a:ext cx="2431020" cy="1040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EBF89-E07C-404F-AE95-FA1344B36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448" y="1164211"/>
            <a:ext cx="2464658" cy="919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8CFB28-7CE2-7D4B-9192-A1362D2C9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839" y="1183088"/>
            <a:ext cx="2464658" cy="940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BB778-4249-4141-A248-6BAE3BDD7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09" y="2962489"/>
            <a:ext cx="2102496" cy="46854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29F176F-20A1-4841-BA21-5F87AB3FF0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1104" y="3580991"/>
            <a:ext cx="2288601" cy="656629"/>
          </a:xfrm>
          <a:prstGeom prst="rect">
            <a:avLst/>
          </a:prstGeom>
        </p:spPr>
      </p:pic>
      <p:pic>
        <p:nvPicPr>
          <p:cNvPr id="3110" name="Picture 38" descr="Cartopy">
            <a:extLst>
              <a:ext uri="{FF2B5EF4-FFF2-40B4-BE49-F238E27FC236}">
                <a16:creationId xmlns:a16="http://schemas.microsoft.com/office/drawing/2014/main" id="{BE79CC27-285C-E148-816B-49F345BF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021" y="2997391"/>
            <a:ext cx="2293448" cy="11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GeoPandas logo — GeoPandas 0.9.0+40.g72583fd.dirty documentation">
            <a:extLst>
              <a:ext uri="{FF2B5EF4-FFF2-40B4-BE49-F238E27FC236}">
                <a16:creationId xmlns:a16="http://schemas.microsoft.com/office/drawing/2014/main" id="{EDA23B99-9D6A-6D45-8F75-DF3599F0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07" y="4621850"/>
            <a:ext cx="5086865" cy="15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B8694D-0761-9C45-863A-C1D11B3AEBC4}"/>
              </a:ext>
            </a:extLst>
          </p:cNvPr>
          <p:cNvCxnSpPr>
            <a:cxnSpLocks/>
          </p:cNvCxnSpPr>
          <p:nvPr/>
        </p:nvCxnSpPr>
        <p:spPr>
          <a:xfrm>
            <a:off x="6845643" y="2669059"/>
            <a:ext cx="4915266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43F58F-6FD7-5F41-B856-944F2335EDC7}"/>
              </a:ext>
            </a:extLst>
          </p:cNvPr>
          <p:cNvCxnSpPr>
            <a:cxnSpLocks/>
          </p:cNvCxnSpPr>
          <p:nvPr/>
        </p:nvCxnSpPr>
        <p:spPr>
          <a:xfrm>
            <a:off x="6933388" y="4621850"/>
            <a:ext cx="4915266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5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4846775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How do we write the code?</a:t>
            </a:r>
            <a:endParaRPr lang="en-US" sz="3200" u="sng" dirty="0"/>
          </a:p>
        </p:txBody>
      </p:sp>
      <p:pic>
        <p:nvPicPr>
          <p:cNvPr id="1028" name="Picture 4" descr="How to Use Jupyter Notebook in 2020: A Beginner&amp;#39;s Tutorial">
            <a:extLst>
              <a:ext uri="{FF2B5EF4-FFF2-40B4-BE49-F238E27FC236}">
                <a16:creationId xmlns:a16="http://schemas.microsoft.com/office/drawing/2014/main" id="{4EABFD36-E5B3-954C-8A78-9DD37566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1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4846775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How do we write the code?</a:t>
            </a:r>
            <a:endParaRPr lang="en-US" sz="3200" u="sng" dirty="0"/>
          </a:p>
        </p:txBody>
      </p:sp>
      <p:pic>
        <p:nvPicPr>
          <p:cNvPr id="1030" name="Picture 6" descr="28 Jupyter Notebook Tips, Tricks, and Shortcuts for Data Science">
            <a:extLst>
              <a:ext uri="{FF2B5EF4-FFF2-40B4-BE49-F238E27FC236}">
                <a16:creationId xmlns:a16="http://schemas.microsoft.com/office/drawing/2014/main" id="{4FB498E8-4F82-1647-8F83-C4B9B62DF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01" y="762000"/>
            <a:ext cx="8147223" cy="563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4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F3D6F0-A777-2C47-8406-7569DE3BBB81}"/>
              </a:ext>
            </a:extLst>
          </p:cNvPr>
          <p:cNvSpPr txBox="1">
            <a:spLocks noChangeArrowheads="1"/>
          </p:cNvSpPr>
          <p:nvPr/>
        </p:nvSpPr>
        <p:spPr>
          <a:xfrm>
            <a:off x="130174" y="76200"/>
            <a:ext cx="356946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u="sng" dirty="0"/>
              <a:t>Textbook</a:t>
            </a:r>
            <a:r>
              <a:rPr lang="zh-CN" altLang="en-US" sz="3200" u="sng" dirty="0"/>
              <a:t> </a:t>
            </a:r>
            <a:r>
              <a:rPr lang="en-US" altLang="zh-CN" sz="3200" u="sng" dirty="0"/>
              <a:t>1</a:t>
            </a:r>
            <a:endParaRPr lang="en-US" sz="32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845A1-38DB-4046-A6F6-9A56C7BA6058}"/>
              </a:ext>
            </a:extLst>
          </p:cNvPr>
          <p:cNvSpPr txBox="1">
            <a:spLocks/>
          </p:cNvSpPr>
          <p:nvPr/>
        </p:nvSpPr>
        <p:spPr>
          <a:xfrm>
            <a:off x="370921" y="1228848"/>
            <a:ext cx="5594118" cy="13839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Beginning Python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(not required)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altLang="zh-CN" dirty="0">
                <a:latin typeface="+mj-lt"/>
              </a:rPr>
              <a:t>It's available electronically for free through the TAMU library.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ECC94-3032-784B-A0D3-D02F31C4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883" y="0"/>
            <a:ext cx="5594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7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1723</TotalTime>
  <Words>653</Words>
  <Application>Microsoft Macintosh PowerPoint</Application>
  <PresentationFormat>Widescreen</PresentationFormat>
  <Paragraphs>92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SimHei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Shuang</dc:creator>
  <cp:lastModifiedBy>Zhang, Shuang</cp:lastModifiedBy>
  <cp:revision>74</cp:revision>
  <dcterms:created xsi:type="dcterms:W3CDTF">2021-05-11T03:21:42Z</dcterms:created>
  <dcterms:modified xsi:type="dcterms:W3CDTF">2021-07-13T04:22:16Z</dcterms:modified>
</cp:coreProperties>
</file>